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5" r:id="rId3"/>
    <p:sldId id="266" r:id="rId4"/>
    <p:sldId id="267" r:id="rId5"/>
    <p:sldId id="268" r:id="rId6"/>
    <p:sldId id="260" r:id="rId7"/>
    <p:sldId id="261" r:id="rId8"/>
    <p:sldId id="262" r:id="rId9"/>
    <p:sldId id="263" r:id="rId10"/>
    <p:sldId id="259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4"/>
  </p:normalViewPr>
  <p:slideViewPr>
    <p:cSldViewPr snapToGrid="0" snapToObjects="1">
      <p:cViewPr varScale="1">
        <p:scale>
          <a:sx n="83" d="100"/>
          <a:sy n="83" d="100"/>
        </p:scale>
        <p:origin x="-70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C322-0EA1-498C-BEB8-911EC8133440}" type="datetimeFigureOut">
              <a:rPr lang="de-DE" smtClean="0"/>
              <a:t>12.07.2016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A34AB-F423-473E-BBB0-30F36FB3BF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39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36493-A99D-48F1-8EE8-D16E8AEC0C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27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1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9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8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F081-274E-7D4D-8BE7-C00B2941A71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ACDC-40F9-7F4E-914B-83F2AF5E7B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3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662094" y="997917"/>
            <a:ext cx="6840760" cy="2985433"/>
            <a:chOff x="2901210" y="1169233"/>
            <a:chExt cx="6840760" cy="2985433"/>
          </a:xfrm>
        </p:grpSpPr>
        <p:sp>
          <p:nvSpPr>
            <p:cNvPr id="5" name="Rechteck 4"/>
            <p:cNvSpPr/>
            <p:nvPr/>
          </p:nvSpPr>
          <p:spPr>
            <a:xfrm>
              <a:off x="5998490" y="2201956"/>
              <a:ext cx="3635115" cy="1952710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5990996" y="1169233"/>
              <a:ext cx="3612629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400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Projekt</a:t>
              </a:r>
              <a:endParaRPr lang="de-DE" dirty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5882002" y="2242463"/>
              <a:ext cx="38599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b="1" dirty="0" smtClean="0"/>
                <a:t># G2</a:t>
              </a:r>
              <a:r>
                <a:rPr lang="de-DE" sz="2800" dirty="0" smtClean="0"/>
                <a:t/>
              </a:r>
              <a:br>
                <a:rPr lang="de-DE" sz="2800" dirty="0" smtClean="0"/>
              </a:br>
              <a:r>
                <a:rPr lang="de-DE" sz="2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Thomas.E</a:t>
              </a:r>
              <a:r>
                <a:rPr lang="de-DE" sz="2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, Julia, </a:t>
              </a:r>
            </a:p>
            <a:p>
              <a:pPr algn="ctr"/>
              <a:r>
                <a:rPr lang="de-DE" sz="2800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Markus, </a:t>
              </a:r>
              <a:r>
                <a:rPr lang="de-DE" sz="28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Martin.W</a:t>
              </a:r>
              <a:endParaRPr lang="de-DE" sz="28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2901210" y="1169233"/>
              <a:ext cx="2787560" cy="2985433"/>
            </a:xfrm>
            <a:prstGeom prst="rect">
              <a:avLst/>
            </a:prstGeom>
            <a:solidFill>
              <a:srgbClr val="767171">
                <a:alpha val="94902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0" dirty="0" smtClean="0"/>
                <a:t/>
              </a:r>
              <a:br>
                <a:rPr lang="de-DE" sz="5000" dirty="0" smtClean="0"/>
              </a:br>
              <a:r>
                <a:rPr lang="de-DE" sz="13800" dirty="0" smtClean="0"/>
                <a:t>HCI</a:t>
              </a:r>
              <a:endParaRPr lang="de-DE" dirty="0"/>
            </a:p>
          </p:txBody>
        </p:sp>
      </p:grpSp>
      <p:sp>
        <p:nvSpPr>
          <p:cNvPr id="9" name="Titel 1"/>
          <p:cNvSpPr txBox="1">
            <a:spLocks/>
          </p:cNvSpPr>
          <p:nvPr/>
        </p:nvSpPr>
        <p:spPr>
          <a:xfrm>
            <a:off x="2160270" y="4601557"/>
            <a:ext cx="7772400" cy="14700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 smtClean="0">
                <a:latin typeface="+mn-lt"/>
              </a:rPr>
              <a:t>Drum Hero</a:t>
            </a:r>
            <a:endParaRPr lang="de-DE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1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Umsetzung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smtClean="0"/>
              <a:t>Aktion</a:t>
            </a:r>
            <a:r>
              <a:rPr lang="de-DE" dirty="0"/>
              <a:t>: Lied auswählen</a:t>
            </a:r>
          </a:p>
          <a:p>
            <a:pPr lvl="1"/>
            <a:r>
              <a:rPr lang="de-DE" dirty="0"/>
              <a:t>10 %: Auswahl komplett zufällig</a:t>
            </a:r>
          </a:p>
          <a:p>
            <a:pPr lvl="1"/>
            <a:r>
              <a:rPr lang="de-DE" dirty="0"/>
              <a:t>90 %: Auswahl zufällig aus den x am besten geeigneten Lieder</a:t>
            </a:r>
          </a:p>
          <a:p>
            <a:r>
              <a:rPr lang="de-DE" dirty="0"/>
              <a:t>Belohnung abhängig von:</a:t>
            </a:r>
          </a:p>
          <a:p>
            <a:pPr lvl="1"/>
            <a:r>
              <a:rPr lang="de-DE" dirty="0"/>
              <a:t>Abweichung der Score des Spielers zu Referenzwert</a:t>
            </a:r>
          </a:p>
          <a:p>
            <a:pPr lvl="1"/>
            <a:r>
              <a:rPr lang="de-DE" dirty="0"/>
              <a:t>Durchschnittlicher Pulse des </a:t>
            </a:r>
            <a:r>
              <a:rPr lang="de-DE" dirty="0" smtClean="0"/>
              <a:t>Spielers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b="1" dirty="0" smtClean="0"/>
              <a:t>Q-Werte-Tabelle </a:t>
            </a:r>
            <a:r>
              <a:rPr lang="de-DE" b="1" dirty="0"/>
              <a:t>repräsentiert die Schwierigkeit eines Liedes</a:t>
            </a:r>
          </a:p>
          <a:p>
            <a:pPr marL="0" indent="0">
              <a:buNone/>
            </a:pPr>
            <a:r>
              <a:rPr lang="de-DE" dirty="0" smtClean="0"/>
              <a:t>	→ Auswahl geeigneter Lieder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161" y="4354830"/>
            <a:ext cx="1601271" cy="213741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89" y="5702026"/>
            <a:ext cx="1142871" cy="7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Realisierung des Spiels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Aufnehmen von Referenzsongs</a:t>
            </a:r>
          </a:p>
          <a:p>
            <a:pPr lvl="1"/>
            <a:r>
              <a:rPr lang="de-DE" dirty="0"/>
              <a:t>Zeit + Eingabe</a:t>
            </a:r>
          </a:p>
          <a:p>
            <a:pPr lvl="1"/>
            <a:endParaRPr lang="de-DE" dirty="0"/>
          </a:p>
          <a:p>
            <a:r>
              <a:rPr lang="de-DE" dirty="0"/>
              <a:t>Spielen von Songs</a:t>
            </a:r>
          </a:p>
          <a:p>
            <a:pPr lvl="1"/>
            <a:r>
              <a:rPr lang="de-DE" dirty="0"/>
              <a:t>Synchronisierung mit </a:t>
            </a:r>
            <a:r>
              <a:rPr lang="de-DE" dirty="0" err="1"/>
              <a:t>Arduino</a:t>
            </a:r>
            <a:endParaRPr lang="de-DE" dirty="0"/>
          </a:p>
          <a:p>
            <a:pPr lvl="1"/>
            <a:r>
              <a:rPr lang="de-DE" dirty="0"/>
              <a:t>Steuerung der Lichter mittels Referenzlied</a:t>
            </a:r>
          </a:p>
          <a:p>
            <a:pPr lvl="1"/>
            <a:r>
              <a:rPr lang="de-DE" dirty="0"/>
              <a:t>Abspielen der Töne auf Basis der Eingaben</a:t>
            </a:r>
          </a:p>
          <a:p>
            <a:pPr lvl="1"/>
            <a:r>
              <a:rPr lang="de-DE" dirty="0"/>
              <a:t>Berechnen des </a:t>
            </a:r>
            <a:r>
              <a:rPr lang="de-DE" dirty="0" err="1"/>
              <a:t>Scores</a:t>
            </a:r>
            <a:r>
              <a:rPr lang="de-DE" dirty="0"/>
              <a:t> + Anzeige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3530" y="1086542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Drum Hero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8771" y="3869640"/>
            <a:ext cx="9144000" cy="1655762"/>
          </a:xfrm>
        </p:spPr>
        <p:txBody>
          <a:bodyPr/>
          <a:lstStyle/>
          <a:p>
            <a:r>
              <a:rPr lang="en-US" dirty="0" smtClean="0"/>
              <a:t>Thomas Engel, Julia </a:t>
            </a:r>
            <a:r>
              <a:rPr lang="en-US" dirty="0" err="1" smtClean="0"/>
              <a:t>Kindelsberger</a:t>
            </a:r>
            <a:r>
              <a:rPr lang="en-US" dirty="0" smtClean="0"/>
              <a:t>, </a:t>
            </a:r>
          </a:p>
          <a:p>
            <a:r>
              <a:rPr lang="en-US" dirty="0" smtClean="0"/>
              <a:t>Markus </a:t>
            </a:r>
            <a:r>
              <a:rPr lang="en-US" dirty="0" err="1" smtClean="0"/>
              <a:t>Schnappinger</a:t>
            </a:r>
            <a:r>
              <a:rPr lang="en-US" dirty="0" smtClean="0"/>
              <a:t>, Martin </a:t>
            </a:r>
            <a:r>
              <a:rPr lang="en-US" dirty="0" err="1" smtClean="0"/>
              <a:t>Wurzer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2012189" y="3440477"/>
            <a:ext cx="1280160" cy="12570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https://d30y9cdsu7xlg0.cloudfront.net/png/7737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38" y="848178"/>
            <a:ext cx="4124866" cy="41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Bild in Originalgröße anzeigen  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06" y="3644057"/>
            <a:ext cx="844326" cy="84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" descr="Bildergebnis für decision tree"/>
          <p:cNvSpPr>
            <a:spLocks noChangeAspect="1" noChangeArrowheads="1"/>
          </p:cNvSpPr>
          <p:nvPr/>
        </p:nvSpPr>
        <p:spPr bwMode="auto">
          <a:xfrm>
            <a:off x="155575" y="1073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Vision</a:t>
            </a:r>
            <a:endParaRPr lang="de-DE" b="1" dirty="0">
              <a:latin typeface="+mn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604353" y="4969392"/>
            <a:ext cx="9674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endParaRPr lang="de-DE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64" name="Picture 16" descr="https://d30y9cdsu7xlg0.cloudfront.net/png/530655-200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56" y="778506"/>
            <a:ext cx="1299582" cy="12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6607915" y="1314190"/>
            <a:ext cx="5016424" cy="4510221"/>
            <a:chOff x="6607915" y="1314190"/>
            <a:chExt cx="5016424" cy="4510221"/>
          </a:xfrm>
        </p:grpSpPr>
        <p:sp>
          <p:nvSpPr>
            <p:cNvPr id="19" name="Abgerundetes Rechteck 18"/>
            <p:cNvSpPr/>
            <p:nvPr/>
          </p:nvSpPr>
          <p:spPr>
            <a:xfrm>
              <a:off x="6607915" y="5644411"/>
              <a:ext cx="5009462" cy="1800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Abgerundetes Rechteck 27"/>
            <p:cNvSpPr/>
            <p:nvPr/>
          </p:nvSpPr>
          <p:spPr>
            <a:xfrm>
              <a:off x="7629993" y="1408534"/>
              <a:ext cx="3989884" cy="18023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Abgerundetes Rechteck 28"/>
            <p:cNvSpPr/>
            <p:nvPr/>
          </p:nvSpPr>
          <p:spPr>
            <a:xfrm rot="5400000">
              <a:off x="9332221" y="3520653"/>
              <a:ext cx="4404236" cy="18000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Pfeil nach rechts 19"/>
            <p:cNvSpPr/>
            <p:nvPr/>
          </p:nvSpPr>
          <p:spPr>
            <a:xfrm rot="10800000">
              <a:off x="6902815" y="1314190"/>
              <a:ext cx="827482" cy="36720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528997" y="1899179"/>
            <a:ext cx="2528512" cy="4130257"/>
            <a:chOff x="1528997" y="1899179"/>
            <a:chExt cx="2528512" cy="4130257"/>
          </a:xfrm>
        </p:grpSpPr>
        <p:pic>
          <p:nvPicPr>
            <p:cNvPr id="2050" name="Picture 2" descr="7 Zwerge Schneewittchen Disney Chef 26 cm Plüsch Stoffpuppe Weichpuppe Schmusepuppe Doc - die sieben Zwerge &amp; Schneewittch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740" y="4016602"/>
              <a:ext cx="1880598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039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hteck 23"/>
            <p:cNvSpPr/>
            <p:nvPr/>
          </p:nvSpPr>
          <p:spPr>
            <a:xfrm>
              <a:off x="1528997" y="1899179"/>
              <a:ext cx="2528512" cy="4130257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7978754" y="1901679"/>
            <a:ext cx="2806964" cy="3196101"/>
            <a:chOff x="7978754" y="1901679"/>
            <a:chExt cx="2806964" cy="3374923"/>
          </a:xfrm>
        </p:grpSpPr>
        <p:pic>
          <p:nvPicPr>
            <p:cNvPr id="2054" name="Picture 6" descr="https://d30y9cdsu7xlg0.cloudfront.net/png/303919-200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1286" y="2132177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pieren 8"/>
            <p:cNvGrpSpPr/>
            <p:nvPr/>
          </p:nvGrpSpPr>
          <p:grpSpPr>
            <a:xfrm>
              <a:off x="7978754" y="3798746"/>
              <a:ext cx="2806964" cy="972000"/>
              <a:chOff x="7229247" y="3708806"/>
              <a:chExt cx="2806964" cy="1155487"/>
            </a:xfrm>
          </p:grpSpPr>
          <p:pic>
            <p:nvPicPr>
              <p:cNvPr id="206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4211" y="3708806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68" name="Picture 20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6729" y="3712293"/>
                <a:ext cx="1152000" cy="1152000"/>
              </a:xfrm>
              <a:prstGeom prst="rect">
                <a:avLst/>
              </a:prstGeom>
              <a:noFill/>
            </p:spPr>
          </p:pic>
          <p:pic>
            <p:nvPicPr>
              <p:cNvPr id="2070" name="Picture 22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9247" y="3708806"/>
                <a:ext cx="1152000" cy="115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Rechteck 35"/>
            <p:cNvSpPr/>
            <p:nvPr/>
          </p:nvSpPr>
          <p:spPr>
            <a:xfrm>
              <a:off x="8097189" y="1901679"/>
              <a:ext cx="2528512" cy="3374923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140000" y="2042483"/>
            <a:ext cx="3868525" cy="837517"/>
            <a:chOff x="4046216" y="2042483"/>
            <a:chExt cx="3868525" cy="837517"/>
          </a:xfrm>
        </p:grpSpPr>
        <p:sp>
          <p:nvSpPr>
            <p:cNvPr id="22" name="Pfeil nach rechts 21"/>
            <p:cNvSpPr/>
            <p:nvPr/>
          </p:nvSpPr>
          <p:spPr>
            <a:xfrm>
              <a:off x="5666216" y="2446662"/>
              <a:ext cx="2248525" cy="4320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Pfeil nach rechts 32"/>
            <p:cNvSpPr/>
            <p:nvPr/>
          </p:nvSpPr>
          <p:spPr>
            <a:xfrm rot="10800000">
              <a:off x="4046216" y="2448000"/>
              <a:ext cx="2248525" cy="43200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Abgerundetes Rechteck 24"/>
            <p:cNvSpPr/>
            <p:nvPr/>
          </p:nvSpPr>
          <p:spPr>
            <a:xfrm rot="5400000">
              <a:off x="5633898" y="2313804"/>
              <a:ext cx="706169" cy="16352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Pfeil nach rechts 29"/>
          <p:cNvSpPr/>
          <p:nvPr/>
        </p:nvSpPr>
        <p:spPr>
          <a:xfrm>
            <a:off x="4240530" y="5473889"/>
            <a:ext cx="1358352" cy="4320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41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n-lt"/>
              </a:rPr>
              <a:t>The DOs</a:t>
            </a:r>
            <a:endParaRPr lang="en-US" b="1" dirty="0">
              <a:latin typeface="+mn-lt"/>
            </a:endParaRPr>
          </a:p>
        </p:txBody>
      </p:sp>
      <p:sp>
        <p:nvSpPr>
          <p:cNvPr id="4" name="AutoShape 2" descr="Bildergebnis für stefan cimander"/>
          <p:cNvSpPr>
            <a:spLocks noChangeAspect="1" noChangeArrowheads="1"/>
          </p:cNvSpPr>
          <p:nvPr/>
        </p:nvSpPr>
        <p:spPr bwMode="auto">
          <a:xfrm>
            <a:off x="-1193706" y="-144463"/>
            <a:ext cx="1654081" cy="16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Bildergebnis für stefan cimand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28" name="Gruppieren 1027"/>
          <p:cNvGrpSpPr/>
          <p:nvPr/>
        </p:nvGrpSpPr>
        <p:grpSpPr>
          <a:xfrm rot="21060627">
            <a:off x="962229" y="1594436"/>
            <a:ext cx="1980960" cy="1546031"/>
            <a:chOff x="3177683" y="718028"/>
            <a:chExt cx="1571722" cy="1292662"/>
          </a:xfrm>
        </p:grpSpPr>
        <p:sp>
          <p:nvSpPr>
            <p:cNvPr id="14" name="Textfeld 13"/>
            <p:cNvSpPr txBox="1"/>
            <p:nvPr/>
          </p:nvSpPr>
          <p:spPr>
            <a:xfrm>
              <a:off x="3177683" y="718028"/>
              <a:ext cx="1571722" cy="1292662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>
                  <a:solidFill>
                    <a:schemeClr val="bg1">
                      <a:lumMod val="85000"/>
                    </a:schemeClr>
                  </a:solidFill>
                </a:rPr>
                <a:t>Affordanz</a:t>
              </a:r>
              <a:endParaRPr lang="de-DE" sz="20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sz="200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sz="20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de-DE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5" name="Picture 14" descr="https://d30y9cdsu7xlg0.cloudfront.net/png/147639-200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175" y="1202666"/>
              <a:ext cx="632777" cy="632777"/>
            </a:xfrm>
            <a:prstGeom prst="rect">
              <a:avLst/>
            </a:prstGeom>
            <a:noFill/>
            <a:extLst/>
          </p:spPr>
        </p:pic>
      </p:grpSp>
      <p:grpSp>
        <p:nvGrpSpPr>
          <p:cNvPr id="1030" name="Gruppieren 1029"/>
          <p:cNvGrpSpPr/>
          <p:nvPr/>
        </p:nvGrpSpPr>
        <p:grpSpPr>
          <a:xfrm rot="684037">
            <a:off x="8671804" y="758807"/>
            <a:ext cx="2324810" cy="1501631"/>
            <a:chOff x="7685462" y="515855"/>
            <a:chExt cx="2074555" cy="1200329"/>
          </a:xfrm>
        </p:grpSpPr>
        <p:sp>
          <p:nvSpPr>
            <p:cNvPr id="12" name="Textfeld 11"/>
            <p:cNvSpPr txBox="1"/>
            <p:nvPr/>
          </p:nvSpPr>
          <p:spPr>
            <a:xfrm>
              <a:off x="7685462" y="515855"/>
              <a:ext cx="2074555" cy="12003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Nutzer</a:t>
              </a:r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3592" y="915672"/>
              <a:ext cx="612000" cy="612000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/>
          </p:nvPicPr>
          <p:blipFill rotWithShape="1">
            <a:blip r:embed="rId4"/>
            <a:srcRect l="23632" t="6153" r="36493" b="10203"/>
            <a:stretch/>
          </p:blipFill>
          <p:spPr>
            <a:xfrm>
              <a:off x="8934681" y="904659"/>
              <a:ext cx="518679" cy="612000"/>
            </a:xfrm>
            <a:prstGeom prst="rect">
              <a:avLst/>
            </a:prstGeom>
          </p:spPr>
        </p:pic>
      </p:grpSp>
      <p:grpSp>
        <p:nvGrpSpPr>
          <p:cNvPr id="1038" name="Gruppieren 1037"/>
          <p:cNvGrpSpPr/>
          <p:nvPr/>
        </p:nvGrpSpPr>
        <p:grpSpPr>
          <a:xfrm>
            <a:off x="4421650" y="2507590"/>
            <a:ext cx="4923000" cy="2308324"/>
            <a:chOff x="5566780" y="2181970"/>
            <a:chExt cx="4217759" cy="1864977"/>
          </a:xfrm>
        </p:grpSpPr>
        <p:sp>
          <p:nvSpPr>
            <p:cNvPr id="30" name="Textfeld 29"/>
            <p:cNvSpPr txBox="1"/>
            <p:nvPr/>
          </p:nvSpPr>
          <p:spPr>
            <a:xfrm>
              <a:off x="5566780" y="2181970"/>
              <a:ext cx="4217759" cy="18649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Physical Computing, Tangible </a:t>
              </a:r>
              <a:r>
                <a:rPr lang="en-US" dirty="0" smtClean="0"/>
                <a:t>Computers</a:t>
              </a:r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       as </a:t>
              </a:r>
              <a:r>
                <a:rPr lang="en-US" dirty="0"/>
                <a:t>Forms of Ubiquitous </a:t>
              </a:r>
              <a:r>
                <a:rPr lang="en-US" dirty="0" smtClean="0"/>
                <a:t>Computing</a:t>
              </a:r>
              <a:endParaRPr lang="de-DE" dirty="0"/>
            </a:p>
          </p:txBody>
        </p:sp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5"/>
            <a:srcRect l="37657" t="53727" r="43368" b="21002"/>
            <a:stretch/>
          </p:blipFill>
          <p:spPr>
            <a:xfrm>
              <a:off x="6853973" y="2485729"/>
              <a:ext cx="1667471" cy="1249190"/>
            </a:xfrm>
            <a:prstGeom prst="rect">
              <a:avLst/>
            </a:prstGeom>
          </p:spPr>
        </p:pic>
      </p:grpSp>
      <p:grpSp>
        <p:nvGrpSpPr>
          <p:cNvPr id="1031" name="Gruppieren 1030"/>
          <p:cNvGrpSpPr/>
          <p:nvPr/>
        </p:nvGrpSpPr>
        <p:grpSpPr>
          <a:xfrm>
            <a:off x="426326" y="3737610"/>
            <a:ext cx="2625484" cy="2038385"/>
            <a:chOff x="426326" y="4021669"/>
            <a:chExt cx="2326499" cy="175432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1" name="Textfeld 30"/>
            <p:cNvSpPr txBox="1"/>
            <p:nvPr/>
          </p:nvSpPr>
          <p:spPr>
            <a:xfrm>
              <a:off x="426326" y="4021669"/>
              <a:ext cx="2326499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 err="1" smtClean="0"/>
                <a:t>BioSignals</a:t>
              </a:r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1036" name="Picture 12" descr="Bildergebnis für arduino heartbeat senso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409634"/>
              <a:ext cx="1644590" cy="1231856"/>
            </a:xfrm>
            <a:prstGeom prst="rect">
              <a:avLst/>
            </a:prstGeom>
            <a:grpFill/>
            <a:extLst/>
          </p:spPr>
        </p:pic>
      </p:grpSp>
      <p:sp>
        <p:nvSpPr>
          <p:cNvPr id="1025" name="Textfeld 1024"/>
          <p:cNvSpPr txBox="1"/>
          <p:nvPr/>
        </p:nvSpPr>
        <p:spPr>
          <a:xfrm rot="20987713">
            <a:off x="3679509" y="5306084"/>
            <a:ext cx="276516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Affektive Computing</a:t>
            </a: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Musik (emotional)</a:t>
            </a:r>
            <a:br>
              <a:rPr lang="de-DE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de-DE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Spaß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&amp; Spiel </a:t>
            </a:r>
          </a:p>
        </p:txBody>
      </p:sp>
      <p:grpSp>
        <p:nvGrpSpPr>
          <p:cNvPr id="1027" name="Gruppieren 1026"/>
          <p:cNvGrpSpPr/>
          <p:nvPr/>
        </p:nvGrpSpPr>
        <p:grpSpPr>
          <a:xfrm rot="187604">
            <a:off x="7496185" y="5180383"/>
            <a:ext cx="3372488" cy="1200329"/>
            <a:chOff x="7584748" y="4891205"/>
            <a:chExt cx="3540664" cy="1200329"/>
          </a:xfrm>
        </p:grpSpPr>
        <p:sp>
          <p:nvSpPr>
            <p:cNvPr id="1026" name="Textfeld 1025"/>
            <p:cNvSpPr txBox="1"/>
            <p:nvPr/>
          </p:nvSpPr>
          <p:spPr>
            <a:xfrm>
              <a:off x="7584748" y="4891205"/>
              <a:ext cx="3540664" cy="120032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chemeClr val="bg1">
                      <a:lumMod val="85000"/>
                    </a:schemeClr>
                  </a:solidFill>
                </a:rPr>
                <a:t>Somaesthetics</a:t>
              </a:r>
              <a:endParaRPr lang="de-DE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endParaRPr lang="de-DE" dirty="0" smtClean="0"/>
            </a:p>
            <a:p>
              <a:endParaRPr lang="de-DE" dirty="0" smtClean="0"/>
            </a:p>
            <a:p>
              <a:endParaRPr lang="de-DE" dirty="0"/>
            </a:p>
          </p:txBody>
        </p:sp>
        <p:pic>
          <p:nvPicPr>
            <p:cNvPr id="35" name="Grafik 34"/>
            <p:cNvPicPr/>
            <p:nvPr/>
          </p:nvPicPr>
          <p:blipFill rotWithShape="1">
            <a:blip r:embed="rId7"/>
            <a:srcRect l="13558" t="3822" r="14186" b="8254"/>
            <a:stretch/>
          </p:blipFill>
          <p:spPr bwMode="auto">
            <a:xfrm>
              <a:off x="9778873" y="5292305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Grafik 35"/>
            <p:cNvPicPr/>
            <p:nvPr/>
          </p:nvPicPr>
          <p:blipFill rotWithShape="1">
            <a:blip r:embed="rId8"/>
            <a:srcRect l="14219" t="4410" r="14021" b="7959"/>
            <a:stretch/>
          </p:blipFill>
          <p:spPr bwMode="auto">
            <a:xfrm>
              <a:off x="8808283" y="5295938"/>
              <a:ext cx="944880" cy="612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Grafik 36"/>
            <p:cNvPicPr>
              <a:picLocks noChangeAspect="1"/>
            </p:cNvPicPr>
            <p:nvPr/>
          </p:nvPicPr>
          <p:blipFill rotWithShape="1">
            <a:blip r:embed="rId9"/>
            <a:srcRect l="14220" t="4411" r="14197" b="9724"/>
            <a:stretch/>
          </p:blipFill>
          <p:spPr bwMode="auto">
            <a:xfrm>
              <a:off x="7854621" y="5292304"/>
              <a:ext cx="944880" cy="64341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39" name="Textfeld 1038"/>
          <p:cNvSpPr txBox="1"/>
          <p:nvPr/>
        </p:nvSpPr>
        <p:spPr>
          <a:xfrm rot="5400000">
            <a:off x="10169779" y="3717756"/>
            <a:ext cx="199671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>
                    <a:lumMod val="85000"/>
                  </a:schemeClr>
                </a:solidFill>
              </a:rPr>
              <a:t>Learning</a:t>
            </a:r>
            <a:endParaRPr lang="de-D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3974008" y="1129912"/>
            <a:ext cx="2355142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</a:rPr>
              <a:t>Mappings</a:t>
            </a:r>
            <a:endParaRPr lang="de-DE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 rot="25613">
            <a:off x="4149792" y="1550671"/>
            <a:ext cx="1189078" cy="72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" name="Grafik 40" descr="C:\Users\Markus\AppData\Local\Microsoft\Windows\Temporary Internet Files\Content.Word\20160711_122307.jp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67" y="1607285"/>
            <a:ext cx="497595" cy="61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18" descr="https://d30y9cdsu7xlg0.cloudfront.net/png/14130-200.png"/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50" y="1617629"/>
            <a:ext cx="504530" cy="424413"/>
          </a:xfrm>
          <a:prstGeom prst="rect">
            <a:avLst/>
          </a:prstGeom>
          <a:noFill/>
        </p:spPr>
      </p:pic>
      <p:grpSp>
        <p:nvGrpSpPr>
          <p:cNvPr id="43" name="Gruppieren 42"/>
          <p:cNvGrpSpPr/>
          <p:nvPr/>
        </p:nvGrpSpPr>
        <p:grpSpPr>
          <a:xfrm rot="1525613">
            <a:off x="5577796" y="1578545"/>
            <a:ext cx="652627" cy="731800"/>
            <a:chOff x="6616290" y="1025320"/>
            <a:chExt cx="652627" cy="656909"/>
          </a:xfrm>
        </p:grpSpPr>
        <p:sp>
          <p:nvSpPr>
            <p:cNvPr id="44" name="Rechteck 43"/>
            <p:cNvSpPr/>
            <p:nvPr/>
          </p:nvSpPr>
          <p:spPr>
            <a:xfrm rot="20100000">
              <a:off x="6616914" y="1035682"/>
              <a:ext cx="586735" cy="6145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" name="Gruppieren 44"/>
            <p:cNvGrpSpPr/>
            <p:nvPr/>
          </p:nvGrpSpPr>
          <p:grpSpPr>
            <a:xfrm rot="20100000">
              <a:off x="6616290" y="1025320"/>
              <a:ext cx="652627" cy="656909"/>
              <a:chOff x="11769914" y="3563550"/>
              <a:chExt cx="652627" cy="656909"/>
            </a:xfrm>
          </p:grpSpPr>
          <p:pic>
            <p:nvPicPr>
              <p:cNvPr id="46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94586" y="3807962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47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76652" y="3563550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48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9914" y="3827920"/>
                <a:ext cx="427955" cy="392539"/>
              </a:xfrm>
              <a:prstGeom prst="rect">
                <a:avLst/>
              </a:prstGeom>
              <a:noFill/>
            </p:spPr>
          </p:pic>
          <p:pic>
            <p:nvPicPr>
              <p:cNvPr id="49" name="Picture 18" descr="https://d30y9cdsu7xlg0.cloudfront.net/png/14130-200.png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9437" y="3570652"/>
                <a:ext cx="427955" cy="392539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37031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10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The DON’Ts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876" y="5312391"/>
            <a:ext cx="4638575" cy="1087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Keine</a:t>
            </a:r>
            <a:r>
              <a:rPr lang="en-US" dirty="0" smtClean="0"/>
              <a:t> </a:t>
            </a:r>
            <a:r>
              <a:rPr lang="en-US" dirty="0" err="1" smtClean="0"/>
              <a:t>Datenverarbeitung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AutoShape 2" descr="Bildergebnis für r t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0" name="Gruppieren 9"/>
          <p:cNvGrpSpPr/>
          <p:nvPr/>
        </p:nvGrpSpPr>
        <p:grpSpPr>
          <a:xfrm>
            <a:off x="3134126" y="1761624"/>
            <a:ext cx="5978792" cy="2235467"/>
            <a:chOff x="2124075" y="1430154"/>
            <a:chExt cx="5978792" cy="223546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4075" y="1562100"/>
              <a:ext cx="2457450" cy="18669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430154"/>
              <a:ext cx="2235467" cy="223546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2886977" y="2843058"/>
            <a:ext cx="6744758" cy="438366"/>
            <a:chOff x="1857675" y="2547887"/>
            <a:chExt cx="6744758" cy="438366"/>
          </a:xfrm>
        </p:grpSpPr>
        <p:sp>
          <p:nvSpPr>
            <p:cNvPr id="7" name="Rechteck 6"/>
            <p:cNvSpPr/>
            <p:nvPr/>
          </p:nvSpPr>
          <p:spPr>
            <a:xfrm rot="1438005">
              <a:off x="1932126" y="2725719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 rot="20459939">
              <a:off x="1857675" y="2547887"/>
              <a:ext cx="6670307" cy="260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6568640" y="5306458"/>
            <a:ext cx="5352449" cy="108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 smtClean="0"/>
              <a:t>Arudino</a:t>
            </a:r>
            <a:r>
              <a:rPr lang="en-US" dirty="0" smtClean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Input/Output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20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Auswahl der Lieder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Spieler nicht unter- / überfordern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Abwechslungsreich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159515"/>
            <a:ext cx="3493770" cy="28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Auswahl der Lieder</a:t>
            </a:r>
          </a:p>
          <a:p>
            <a:r>
              <a:rPr lang="de-DE" dirty="0"/>
              <a:t>Spieler nicht unter- / überfordern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Abwechslungsreich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b="34159"/>
          <a:stretch/>
        </p:blipFill>
        <p:spPr>
          <a:xfrm>
            <a:off x="6903720" y="1825625"/>
            <a:ext cx="3051810" cy="208220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4"/>
          <a:stretch/>
        </p:blipFill>
        <p:spPr>
          <a:xfrm>
            <a:off x="9281160" y="4016143"/>
            <a:ext cx="2419350" cy="23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Auswahl der Lieder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Spieler nicht unter- / überfordern</a:t>
            </a:r>
          </a:p>
          <a:p>
            <a:r>
              <a:rPr lang="de-DE" dirty="0"/>
              <a:t>Abwechslungsreich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942">
            <a:off x="9214864" y="4211369"/>
            <a:ext cx="2009683" cy="19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+mn-lt"/>
              </a:rPr>
              <a:t>Reinforcement Learning - Idee</a:t>
            </a:r>
            <a:endParaRPr lang="de-DE" b="1" dirty="0">
              <a:latin typeface="+mn-l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Auswahl der Lieder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Spieler nicht unter- / überfordern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Abwechslungsreich</a:t>
            </a:r>
          </a:p>
          <a:p>
            <a:r>
              <a:rPr lang="de-DE" dirty="0"/>
              <a:t>Berücksichtigung von Biosignalen</a:t>
            </a:r>
          </a:p>
          <a:p>
            <a:endParaRPr lang="de-DE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0" y="373856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Benutzerdefiniert</PresentationFormat>
  <Paragraphs>78</Paragraphs>
  <Slides>11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 Theme</vt:lpstr>
      <vt:lpstr>PowerPoint-Präsentation</vt:lpstr>
      <vt:lpstr>Drum Hero</vt:lpstr>
      <vt:lpstr>Vision</vt:lpstr>
      <vt:lpstr>The DOs</vt:lpstr>
      <vt:lpstr>The DON’Ts</vt:lpstr>
      <vt:lpstr>Reinforcement Learning - Idee</vt:lpstr>
      <vt:lpstr>Reinforcement Learning - Idee</vt:lpstr>
      <vt:lpstr>Reinforcement Learning - Idee</vt:lpstr>
      <vt:lpstr>Reinforcement Learning - Idee</vt:lpstr>
      <vt:lpstr>Reinforcement Learning - Umsetzung</vt:lpstr>
      <vt:lpstr>Realisierung des Spiels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Drum Hero</dc:title>
  <dc:creator>Julia Kindelsberger</dc:creator>
  <cp:lastModifiedBy>Thomas Engel</cp:lastModifiedBy>
  <cp:revision>23</cp:revision>
  <dcterms:created xsi:type="dcterms:W3CDTF">2016-07-06T18:54:03Z</dcterms:created>
  <dcterms:modified xsi:type="dcterms:W3CDTF">2016-07-12T13:43:49Z</dcterms:modified>
</cp:coreProperties>
</file>